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0" r:id="rId7"/>
    <p:sldId id="259" r:id="rId8"/>
    <p:sldId id="263" r:id="rId9"/>
    <p:sldId id="265" r:id="rId10"/>
    <p:sldId id="267" r:id="rId11"/>
    <p:sldId id="269" r:id="rId12"/>
    <p:sldId id="261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>
        <p:scale>
          <a:sx n="76" d="100"/>
          <a:sy n="76" d="100"/>
        </p:scale>
        <p:origin x="-1818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D1EE3-318B-485D-BAD7-76AF1FBB388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EC48B-5183-441A-9DFD-C9D2A8B7DE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407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8CD38-BA26-4D92-8B1D-14022405F98A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2C8DF-FE0C-49E4-956C-AEA00FCA6A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68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9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28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AF40A7-CC43-490E-A529-33C0D0B8BEB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468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E112-C618-4296-9043-B71254E27D4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52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A36EB-0018-4828-89C7-A5CE49E8F249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76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7BA28-C993-43E6-B80C-DF62E372B67D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45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3F68-1074-420C-9B49-38D4DD236766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424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46379-6603-41F5-B7DF-494B934532B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60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17BA1-7552-48A4-BAD8-E97DDFF3FA4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23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58A1F-BE22-43CA-8F85-CF5513D3948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2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748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0FCA-5718-4570-B114-005540D2693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09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8A668-AE41-4959-A230-C9040C1D8323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85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3FE2C-3283-493C-B246-BAFE42A86B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315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AF40A7-CC43-490E-A529-33C0D0B8BEB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147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E112-C618-4296-9043-B71254E27D4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8341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A36EB-0018-4828-89C7-A5CE49E8F249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936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7BA28-C993-43E6-B80C-DF62E372B67D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735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3F68-1074-420C-9B49-38D4DD236766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03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46379-6603-41F5-B7DF-494B934532B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3887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17BA1-7552-48A4-BAD8-E97DDFF3FA4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6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75629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58A1F-BE22-43CA-8F85-CF5513D3948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076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0FCA-5718-4570-B114-005540D2693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046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8A668-AE41-4959-A230-C9040C1D8323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861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3FE2C-3283-493C-B246-BAFE42A86B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438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AF40A7-CC43-490E-A529-33C0D0B8BEB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1247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E112-C618-4296-9043-B71254E27D4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946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A36EB-0018-4828-89C7-A5CE49E8F249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414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7BA28-C993-43E6-B80C-DF62E372B67D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53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3F68-1074-420C-9B49-38D4DD236766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836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46379-6603-41F5-B7DF-494B934532B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78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1214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17BA1-7552-48A4-BAD8-E97DDFF3FA4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150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58A1F-BE22-43CA-8F85-CF5513D3948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719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0FCA-5718-4570-B114-005540D2693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661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8A668-AE41-4959-A230-C9040C1D8323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234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3FE2C-3283-493C-B246-BAFE42A86B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8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418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37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57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69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37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D4342-09B5-4AE2-B6C9-249C1948A963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B254-F188-4069-9EAC-3EED3F601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51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62FDD0-07A0-43C5-9D58-A0785EFE48B9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40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62FDD0-07A0-43C5-9D58-A0785EFE48B9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62FDD0-07A0-43C5-9D58-A0785EFE48B9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6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Autoriteit diergeneesmiddelen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 vermindering van het antibioticum gebruik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 H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254-F188-4069-9EAC-3EED3F60198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652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Verantwoord antibioticumgebruik in de veehouderij</a:t>
            </a:r>
          </a:p>
          <a:p>
            <a:r>
              <a:rPr lang="nl-NL" dirty="0" smtClean="0"/>
              <a:t>Er werd teveel gebruikt</a:t>
            </a:r>
          </a:p>
          <a:p>
            <a:r>
              <a:rPr lang="nl-NL" dirty="0" smtClean="0"/>
              <a:t>Met als gevolg resistente bacteriën (MRSA, ESBL)</a:t>
            </a:r>
          </a:p>
          <a:p>
            <a:r>
              <a:rPr lang="nl-NL" dirty="0" smtClean="0"/>
              <a:t>Met als gevolg dat mogelijkheden voor humaan gebruik ↓</a:t>
            </a:r>
          </a:p>
          <a:p>
            <a:r>
              <a:rPr lang="nl-NL" dirty="0" smtClean="0"/>
              <a:t>Dus doel: vermindering van het Ab gebruik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000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 gebruik van de veehouder: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31" t="44477" r="18862" b="17225"/>
          <a:stretch/>
        </p:blipFill>
        <p:spPr bwMode="auto">
          <a:xfrm>
            <a:off x="827584" y="1484784"/>
            <a:ext cx="6768752" cy="5109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161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 gebruik ↓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Echte grootgebruikers identificeren</a:t>
            </a:r>
          </a:p>
          <a:p>
            <a:r>
              <a:rPr lang="nl-NL" dirty="0" smtClean="0"/>
              <a:t>Bewust gebruik door nieuwe systematiek:</a:t>
            </a:r>
          </a:p>
          <a:p>
            <a:pPr lvl="1"/>
            <a:r>
              <a:rPr lang="nl-NL" dirty="0" smtClean="0"/>
              <a:t>Dier – dag- doseringen per dier-jaar</a:t>
            </a:r>
          </a:p>
          <a:p>
            <a:pPr lvl="1"/>
            <a:r>
              <a:rPr lang="nl-NL" dirty="0" smtClean="0"/>
              <a:t>Kwantitatieve </a:t>
            </a:r>
            <a:r>
              <a:rPr lang="nl-NL" dirty="0" smtClean="0"/>
              <a:t>vermindering: minder kilo’s AB gebruiken</a:t>
            </a:r>
            <a:endParaRPr lang="nl-NL" dirty="0" smtClean="0"/>
          </a:p>
          <a:p>
            <a:pPr lvl="1"/>
            <a:r>
              <a:rPr lang="nl-NL" dirty="0" smtClean="0"/>
              <a:t>Kwalitatieve verbetering van de </a:t>
            </a:r>
            <a:r>
              <a:rPr lang="nl-NL" dirty="0" smtClean="0"/>
              <a:t>inzet: bewuster voorschrijven: wanneer welk AB?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477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 </a:t>
            </a:r>
            <a:r>
              <a:rPr lang="nl-NL" dirty="0" smtClean="0"/>
              <a:t>gebruik ↓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Wat is een ‘dagdosering per </a:t>
            </a:r>
            <a:r>
              <a:rPr lang="nl-NL" dirty="0" err="1" smtClean="0"/>
              <a:t>dierjaar</a:t>
            </a:r>
            <a:r>
              <a:rPr lang="nl-NL" dirty="0" smtClean="0"/>
              <a:t>’?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hoeveel </a:t>
            </a: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dagdoseringen antibioticum per gemiddeld aanwezig dier op jaarbasis worden toegediend</a:t>
            </a:r>
            <a:r>
              <a:rPr lang="nl-NL" dirty="0" smtClean="0"/>
              <a:t>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Voorbeeld</a:t>
            </a:r>
            <a:r>
              <a:rPr lang="nl-NL" dirty="0" smtClean="0"/>
              <a:t>: Als een dierhouderij een dagdosering per </a:t>
            </a:r>
            <a:r>
              <a:rPr lang="nl-NL" dirty="0" err="1" smtClean="0"/>
              <a:t>dierjaar</a:t>
            </a:r>
            <a:r>
              <a:rPr lang="nl-NL" dirty="0" smtClean="0"/>
              <a:t> van 5 heeft, dan krijgt een dier op jaarbasis gemiddeld 5 dagen antibiotica toegediend.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157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b="1" smtClean="0"/>
              <a:t>Dagdosering berekenen</a:t>
            </a:r>
            <a:r>
              <a:rPr lang="nl-NL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400" u="sng" smtClean="0">
                <a:latin typeface="Garamond" pitchFamily="18" charset="0"/>
              </a:rPr>
              <a:t>Wat moet ik invoeren?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nl-NL" sz="2400" smtClean="0">
                <a:latin typeface="Garamond" pitchFamily="18" charset="0"/>
              </a:rPr>
              <a:t>invoer diersoort waarover u het gebruik wilt weten; 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nl-NL" sz="2400" smtClean="0">
                <a:latin typeface="Garamond" pitchFamily="18" charset="0"/>
              </a:rPr>
              <a:t>invoer periode met bijbehorende dieraantallen waarover u het gebruik wilt weten; 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nl-NL" sz="2400" smtClean="0">
                <a:latin typeface="Garamond" pitchFamily="18" charset="0"/>
              </a:rPr>
              <a:t>invoer gebruikte hoeveelheden antibiotica. </a:t>
            </a:r>
          </a:p>
          <a:p>
            <a:pPr eaLnBrk="1" hangingPunct="1">
              <a:buFont typeface="Wingdings" pitchFamily="2" charset="2"/>
              <a:buAutoNum type="arabicPeriod"/>
            </a:pPr>
            <a:endParaRPr lang="nl-NL" sz="2400" smtClean="0">
              <a:latin typeface="Garamond" pitchFamily="18" charset="0"/>
            </a:endParaRPr>
          </a:p>
          <a:p>
            <a:pPr eaLnBrk="1" hangingPunct="1"/>
            <a:r>
              <a:rPr lang="nl-NL" sz="2400" u="sng" smtClean="0">
                <a:latin typeface="Garamond" pitchFamily="18" charset="0"/>
              </a:rPr>
              <a:t>Wat komt er uit?</a:t>
            </a:r>
            <a:r>
              <a:rPr lang="nl-NL" sz="2400" smtClean="0">
                <a:latin typeface="Garamond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sz="2400" smtClean="0">
                <a:latin typeface="Garamond" pitchFamily="18" charset="0"/>
              </a:rPr>
              <a:t>Het aantal dagdoseringen 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sz="2400" smtClean="0">
                <a:latin typeface="Garamond" pitchFamily="18" charset="0"/>
              </a:rPr>
              <a:t>Vergelijk met andere bedrijven </a:t>
            </a:r>
            <a:br>
              <a:rPr lang="nl-NL" sz="2400" smtClean="0">
                <a:latin typeface="Garamond" pitchFamily="18" charset="0"/>
              </a:rPr>
            </a:br>
            <a:endParaRPr lang="nl-NL" sz="2400" smtClean="0"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nl-NL" sz="2400" smtClean="0">
                <a:latin typeface="Garamond" pitchFamily="18" charset="0"/>
              </a:rPr>
              <a:t>Op: </a:t>
            </a:r>
            <a:r>
              <a:rPr lang="nl-NL" sz="2400" u="sng" smtClean="0">
                <a:latin typeface="Garamond" pitchFamily="18" charset="0"/>
              </a:rPr>
              <a:t>antibioticawijzer.nl</a:t>
            </a:r>
          </a:p>
        </p:txBody>
      </p:sp>
    </p:spTree>
    <p:extLst>
      <p:ext uri="{BB962C8B-B14F-4D97-AF65-F5344CB8AC3E}">
        <p14:creationId xmlns:p14="http://schemas.microsoft.com/office/powerpoint/2010/main" val="42236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 b="1" smtClean="0"/>
              <a:t>Wat zijn ‘kritische middelen’?</a:t>
            </a:r>
            <a:r>
              <a:rPr lang="nl-NL" sz="3600" smtClean="0"/>
              <a:t/>
            </a:r>
            <a:br>
              <a:rPr lang="nl-NL" sz="3600" smtClean="0"/>
            </a:br>
            <a:endParaRPr lang="nl-NL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5307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nl-NL" sz="3600" dirty="0" smtClean="0">
                <a:latin typeface="Garamond" pitchFamily="18" charset="0"/>
              </a:rPr>
              <a:t>De meest </a:t>
            </a:r>
            <a:r>
              <a:rPr lang="nl-NL" sz="3600" dirty="0" smtClean="0">
                <a:latin typeface="Garamond" pitchFamily="18" charset="0"/>
              </a:rPr>
              <a:t>recent ontwikkelde antibiotica die levensreddend kunnen zijn in de humane geneeskunde. Deze middelen worden ingezet bij infecties als oudere antibiotica niet aanslaan. </a:t>
            </a:r>
            <a:endParaRPr lang="nl-NL" sz="3600" dirty="0" smtClean="0"/>
          </a:p>
        </p:txBody>
      </p:sp>
    </p:spTree>
    <p:extLst>
      <p:ext uri="{BB962C8B-B14F-4D97-AF65-F5344CB8AC3E}">
        <p14:creationId xmlns:p14="http://schemas.microsoft.com/office/powerpoint/2010/main" val="38195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/>
            <a:r>
              <a:rPr lang="nl-NL" b="1" dirty="0" smtClean="0"/>
              <a:t>Voorbeeld kritische middelen</a:t>
            </a:r>
            <a:r>
              <a:rPr lang="nl-NL" dirty="0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dirty="0" err="1" smtClean="0">
                <a:latin typeface="Garamond" pitchFamily="18" charset="0"/>
              </a:rPr>
              <a:t>quinolonen</a:t>
            </a:r>
            <a:r>
              <a:rPr lang="nl-NL" dirty="0" smtClean="0">
                <a:latin typeface="Garamond" pitchFamily="18" charset="0"/>
              </a:rPr>
              <a:t> (zoals </a:t>
            </a:r>
            <a:r>
              <a:rPr lang="nl-NL" dirty="0" err="1" smtClean="0">
                <a:latin typeface="Garamond" pitchFamily="18" charset="0"/>
              </a:rPr>
              <a:t>enrofloxacin</a:t>
            </a:r>
            <a:r>
              <a:rPr lang="nl-NL" dirty="0" smtClean="0">
                <a:latin typeface="Garamond" pitchFamily="18" charset="0"/>
              </a:rPr>
              <a:t>, </a:t>
            </a:r>
            <a:r>
              <a:rPr lang="nl-NL" dirty="0" err="1" smtClean="0">
                <a:latin typeface="Garamond" pitchFamily="18" charset="0"/>
              </a:rPr>
              <a:t>difloxacin</a:t>
            </a:r>
            <a:r>
              <a:rPr lang="nl-NL" dirty="0" smtClean="0">
                <a:latin typeface="Garamond" pitchFamily="18" charset="0"/>
              </a:rPr>
              <a:t>, </a:t>
            </a:r>
            <a:r>
              <a:rPr lang="nl-NL" dirty="0" err="1" smtClean="0">
                <a:latin typeface="Garamond" pitchFamily="18" charset="0"/>
              </a:rPr>
              <a:t>marbofloxacin</a:t>
            </a:r>
            <a:r>
              <a:rPr lang="nl-NL" dirty="0" smtClean="0">
                <a:latin typeface="Garamond" pitchFamily="18" charset="0"/>
              </a:rPr>
              <a:t>, </a:t>
            </a:r>
            <a:r>
              <a:rPr lang="nl-NL" dirty="0" err="1" smtClean="0">
                <a:latin typeface="Garamond" pitchFamily="18" charset="0"/>
              </a:rPr>
              <a:t>danofloxacin</a:t>
            </a:r>
            <a:r>
              <a:rPr lang="nl-NL" dirty="0" smtClean="0">
                <a:latin typeface="Garamond" pitchFamily="18" charset="0"/>
              </a:rPr>
              <a:t>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nl-NL" dirty="0" smtClean="0">
                <a:latin typeface="Garamond" pitchFamily="18" charset="0"/>
              </a:rPr>
              <a:t>	</a:t>
            </a:r>
            <a:r>
              <a:rPr lang="nl-NL" dirty="0" err="1" smtClean="0">
                <a:latin typeface="Garamond" pitchFamily="18" charset="0"/>
              </a:rPr>
              <a:t>Baytril</a:t>
            </a:r>
            <a:r>
              <a:rPr lang="nl-NL" dirty="0" smtClean="0">
                <a:latin typeface="Garamond" pitchFamily="18" charset="0"/>
              </a:rPr>
              <a:t>® (injectie)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nl-NL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nl-NL" dirty="0" smtClean="0">
                <a:latin typeface="Garamond" pitchFamily="18" charset="0"/>
              </a:rPr>
              <a:t>derde en vierde generatie cefalosporinen (zoals </a:t>
            </a:r>
            <a:r>
              <a:rPr lang="nl-NL" dirty="0" err="1" smtClean="0">
                <a:latin typeface="Garamond" pitchFamily="18" charset="0"/>
              </a:rPr>
              <a:t>cefoperazone</a:t>
            </a:r>
            <a:r>
              <a:rPr lang="nl-NL" dirty="0" smtClean="0">
                <a:latin typeface="Garamond" pitchFamily="18" charset="0"/>
              </a:rPr>
              <a:t>, </a:t>
            </a:r>
            <a:r>
              <a:rPr lang="nl-NL" dirty="0" err="1" smtClean="0">
                <a:latin typeface="Garamond" pitchFamily="18" charset="0"/>
              </a:rPr>
              <a:t>ceftiofur</a:t>
            </a:r>
            <a:r>
              <a:rPr lang="nl-NL" dirty="0" smtClean="0">
                <a:latin typeface="Garamond" pitchFamily="18" charset="0"/>
              </a:rPr>
              <a:t>,  </a:t>
            </a:r>
            <a:r>
              <a:rPr lang="nl-NL" dirty="0" err="1" smtClean="0">
                <a:latin typeface="Garamond" pitchFamily="18" charset="0"/>
              </a:rPr>
              <a:t>Excenel</a:t>
            </a:r>
            <a:r>
              <a:rPr lang="nl-NL" dirty="0" smtClean="0">
                <a:latin typeface="Garamond" pitchFamily="18" charset="0"/>
              </a:rPr>
              <a:t>® </a:t>
            </a:r>
            <a:r>
              <a:rPr lang="nl-NL" dirty="0" err="1" smtClean="0">
                <a:latin typeface="Garamond" pitchFamily="18" charset="0"/>
              </a:rPr>
              <a:t>cefquinome</a:t>
            </a:r>
            <a:r>
              <a:rPr lang="nl-NL" dirty="0" smtClean="0">
                <a:latin typeface="Garamond" pitchFamily="18" charset="0"/>
              </a:rPr>
              <a:t>, </a:t>
            </a:r>
            <a:r>
              <a:rPr lang="nl-NL" dirty="0" err="1" smtClean="0">
                <a:latin typeface="Garamond" pitchFamily="18" charset="0"/>
              </a:rPr>
              <a:t>Cobactan</a:t>
            </a:r>
            <a:r>
              <a:rPr lang="nl-NL" dirty="0" smtClean="0">
                <a:latin typeface="Garamond" pitchFamily="18" charset="0"/>
              </a:rPr>
              <a:t>® </a:t>
            </a:r>
            <a:r>
              <a:rPr lang="nl-NL" dirty="0" err="1" smtClean="0">
                <a:latin typeface="Garamond" pitchFamily="18" charset="0"/>
              </a:rPr>
              <a:t>cefovecin</a:t>
            </a:r>
            <a:r>
              <a:rPr lang="nl-NL" dirty="0" smtClean="0">
                <a:latin typeface="Garamond" pitchFamily="18" charset="0"/>
              </a:rPr>
              <a:t>) en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nl-NL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nl-NL" dirty="0" smtClean="0">
                <a:latin typeface="Garamond" pitchFamily="18" charset="0"/>
              </a:rPr>
              <a:t>macroliden (</a:t>
            </a:r>
            <a:r>
              <a:rPr lang="nl-NL" dirty="0" err="1" smtClean="0">
                <a:latin typeface="Garamond" pitchFamily="18" charset="0"/>
              </a:rPr>
              <a:t>tylosine,Tylan</a:t>
            </a:r>
            <a:r>
              <a:rPr lang="nl-NL" dirty="0" smtClean="0">
                <a:latin typeface="Garamond" pitchFamily="18" charset="0"/>
              </a:rPr>
              <a:t>® </a:t>
            </a:r>
            <a:r>
              <a:rPr lang="nl-NL" dirty="0" err="1" smtClean="0">
                <a:latin typeface="Garamond" pitchFamily="18" charset="0"/>
              </a:rPr>
              <a:t>aivlosin</a:t>
            </a:r>
            <a:r>
              <a:rPr lang="nl-NL" dirty="0" smtClean="0">
                <a:latin typeface="Garamond" pitchFamily="18" charset="0"/>
              </a:rPr>
              <a:t>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nl-NL" dirty="0" err="1" smtClean="0">
                <a:latin typeface="Garamond" pitchFamily="18" charset="0"/>
              </a:rPr>
              <a:t>tilmicosin</a:t>
            </a:r>
            <a:r>
              <a:rPr lang="nl-NL" dirty="0" smtClean="0">
                <a:latin typeface="Garamond" pitchFamily="18" charset="0"/>
              </a:rPr>
              <a:t>, </a:t>
            </a:r>
            <a:r>
              <a:rPr lang="nl-NL" dirty="0" err="1" smtClean="0">
                <a:latin typeface="Garamond" pitchFamily="18" charset="0"/>
              </a:rPr>
              <a:t>Micotil</a:t>
            </a:r>
            <a:r>
              <a:rPr lang="nl-NL" dirty="0" smtClean="0">
                <a:latin typeface="Garamond" pitchFamily="18" charset="0"/>
              </a:rPr>
              <a:t>® </a:t>
            </a:r>
            <a:r>
              <a:rPr lang="nl-NL" dirty="0" err="1" smtClean="0">
                <a:latin typeface="Garamond" pitchFamily="18" charset="0"/>
              </a:rPr>
              <a:t>tulathromycine</a:t>
            </a:r>
            <a:r>
              <a:rPr lang="nl-NL" dirty="0" smtClean="0">
                <a:latin typeface="Garamond" pitchFamily="18" charset="0"/>
              </a:rPr>
              <a:t>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nl-NL" dirty="0" err="1" smtClean="0">
                <a:latin typeface="Garamond" pitchFamily="18" charset="0"/>
              </a:rPr>
              <a:t>gamithromycine</a:t>
            </a:r>
            <a:r>
              <a:rPr lang="nl-NL" dirty="0" smtClean="0">
                <a:latin typeface="Garamond" pitchFamily="18" charset="0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nl-NL" dirty="0" smtClean="0">
              <a:latin typeface="Garamond" pitchFamily="18" charset="0"/>
            </a:endParaRPr>
          </a:p>
          <a:p>
            <a:pPr eaLnBrk="1" hangingPunct="1"/>
            <a:endParaRPr lang="nl-NL" dirty="0" smtClean="0"/>
          </a:p>
        </p:txBody>
      </p:sp>
      <p:pic>
        <p:nvPicPr>
          <p:cNvPr id="13316" name="Picture 5" descr="baytril_inyectabl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92600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4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 gebruik ↓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636912"/>
            <a:ext cx="7859216" cy="1944216"/>
          </a:xfrm>
        </p:spPr>
        <p:txBody>
          <a:bodyPr>
            <a:normAutofit/>
          </a:bodyPr>
          <a:lstStyle/>
          <a:p>
            <a:r>
              <a:rPr lang="nl-NL" dirty="0" smtClean="0"/>
              <a:t>In de toekomst moet het nog steeds verder omlaag!</a:t>
            </a:r>
          </a:p>
          <a:p>
            <a:r>
              <a:rPr lang="nl-NL" dirty="0" smtClean="0"/>
              <a:t>Per 1 sept 2013: Alle antibiotica UDD!</a:t>
            </a:r>
          </a:p>
        </p:txBody>
      </p:sp>
    </p:spTree>
    <p:extLst>
      <p:ext uri="{BB962C8B-B14F-4D97-AF65-F5344CB8AC3E}">
        <p14:creationId xmlns:p14="http://schemas.microsoft.com/office/powerpoint/2010/main" val="27185934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iveau">
  <a:themeElements>
    <a:clrScheme name="Niveau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iveau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iveau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iveau">
  <a:themeElements>
    <a:clrScheme name="Niveau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iveau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iveau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Niveau">
  <a:themeElements>
    <a:clrScheme name="Niveau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iveau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iveau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253</Words>
  <Application>Microsoft Office PowerPoint</Application>
  <PresentationFormat>Diavoorstelling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Kantoorthema</vt:lpstr>
      <vt:lpstr>Niveau</vt:lpstr>
      <vt:lpstr>1_Niveau</vt:lpstr>
      <vt:lpstr>2_Niveau</vt:lpstr>
      <vt:lpstr>Autoriteit diergeneesmiddelen</vt:lpstr>
      <vt:lpstr>SDA</vt:lpstr>
      <vt:lpstr>AB gebruik van de veehouder:</vt:lpstr>
      <vt:lpstr>AB gebruik ↓</vt:lpstr>
      <vt:lpstr>AB gebruik ↓</vt:lpstr>
      <vt:lpstr>Dagdosering berekenen </vt:lpstr>
      <vt:lpstr>Wat zijn ‘kritische middelen’? </vt:lpstr>
      <vt:lpstr>Voorbeeld kritische middelen </vt:lpstr>
      <vt:lpstr>AB gebruik ↓</vt:lpstr>
    </vt:vector>
  </TitlesOfParts>
  <Company>Aoc Groene Welle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Autoriteit diergeneesmiddelen</dc:title>
  <dc:creator>hessel</dc:creator>
  <cp:lastModifiedBy>Administrator</cp:lastModifiedBy>
  <cp:revision>10</cp:revision>
  <cp:lastPrinted>2012-06-05T07:15:49Z</cp:lastPrinted>
  <dcterms:created xsi:type="dcterms:W3CDTF">2011-11-22T10:27:55Z</dcterms:created>
  <dcterms:modified xsi:type="dcterms:W3CDTF">2014-01-08T09:52:50Z</dcterms:modified>
</cp:coreProperties>
</file>